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hpWwT6RksswfXr47IVbfk5CpEeS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Christine Malmsten"/>
  <p:cmAuthor clrIdx="1" id="1" initials="" lastIdx="1" name="Steven Osbur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6-26T19:40:53.126">
    <p:pos x="113" y="1219"/>
    <p:text>I believe this is spelled Spyder.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a2Rg1fQ"/>
      </p:ext>
    </p:extLst>
  </p:cm>
  <p:cm authorId="1" idx="1" dt="2022-06-26T19:40:53.126">
    <p:pos x="113" y="1219"/>
    <p:text>Thanks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bphqDGg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7" name="Google Shape;4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2. World of Warcraft - Event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3. Any video game - Event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4. 401K Lab - Batch</a:t>
            </a:r>
            <a:endParaRPr/>
          </a:p>
        </p:txBody>
      </p:sp>
      <p:sp>
        <p:nvSpPr>
          <p:cNvPr id="122" name="Google Shape;12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8" name="Google Shape;15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/>
          <p:nvPr/>
        </p:nvSpPr>
        <p:spPr>
          <a:xfrm>
            <a:off x="0" y="1725613"/>
            <a:ext cx="9144000" cy="3406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8"/>
          <p:cNvSpPr/>
          <p:nvPr/>
        </p:nvSpPr>
        <p:spPr>
          <a:xfrm>
            <a:off x="1384300" y="1651000"/>
            <a:ext cx="6376988" cy="73025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8"/>
          <p:cNvSpPr/>
          <p:nvPr/>
        </p:nvSpPr>
        <p:spPr>
          <a:xfrm>
            <a:off x="1384300" y="1651000"/>
            <a:ext cx="728663" cy="73025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8"/>
          <p:cNvSpPr/>
          <p:nvPr/>
        </p:nvSpPr>
        <p:spPr>
          <a:xfrm>
            <a:off x="2795588" y="1651000"/>
            <a:ext cx="728662" cy="74613"/>
          </a:xfrm>
          <a:prstGeom prst="rect">
            <a:avLst/>
          </a:prstGeom>
          <a:solidFill>
            <a:srgbClr val="FF7F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8"/>
          <p:cNvSpPr/>
          <p:nvPr/>
        </p:nvSpPr>
        <p:spPr>
          <a:xfrm>
            <a:off x="4208463" y="1651000"/>
            <a:ext cx="728662" cy="74613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8"/>
          <p:cNvSpPr/>
          <p:nvPr/>
        </p:nvSpPr>
        <p:spPr>
          <a:xfrm>
            <a:off x="5619750" y="1651000"/>
            <a:ext cx="728663" cy="74613"/>
          </a:xfrm>
          <a:prstGeom prst="rect">
            <a:avLst/>
          </a:prstGeom>
          <a:solidFill>
            <a:srgbClr val="FF7F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8"/>
          <p:cNvSpPr/>
          <p:nvPr/>
        </p:nvSpPr>
        <p:spPr>
          <a:xfrm>
            <a:off x="7032625" y="1651000"/>
            <a:ext cx="728663" cy="74613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/>
          <p:nvPr>
            <p:ph type="title"/>
          </p:nvPr>
        </p:nvSpPr>
        <p:spPr>
          <a:xfrm>
            <a:off x="190500" y="0"/>
            <a:ext cx="8705850" cy="933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rgbClr val="5C66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 with Image">
  <p:cSld name="1 Column with Imag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/>
          <p:nvPr>
            <p:ph idx="2" type="pic"/>
          </p:nvPr>
        </p:nvSpPr>
        <p:spPr>
          <a:xfrm>
            <a:off x="4095754" y="1886864"/>
            <a:ext cx="4835843" cy="417104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" name="Google Shape;34;p20"/>
          <p:cNvSpPr txBox="1"/>
          <p:nvPr>
            <p:ph idx="1" type="body"/>
          </p:nvPr>
        </p:nvSpPr>
        <p:spPr>
          <a:xfrm>
            <a:off x="178117" y="1436692"/>
            <a:ext cx="3698558" cy="4621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4196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A2E0"/>
              </a:buClr>
              <a:buSzPts val="3360"/>
              <a:buFont typeface="Arial"/>
              <a:buChar char="|"/>
              <a:defRPr b="1">
                <a:solidFill>
                  <a:srgbClr val="5C667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670"/>
              </a:buClr>
              <a:buSzPts val="2100"/>
              <a:buFont typeface="Courier New"/>
              <a:buChar char="-"/>
              <a:defRPr sz="2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5C6670"/>
              </a:buClr>
              <a:buSzPts val="2000"/>
              <a:buFont typeface="Arial"/>
              <a:buChar char="•"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3" type="body"/>
          </p:nvPr>
        </p:nvSpPr>
        <p:spPr>
          <a:xfrm>
            <a:off x="4095754" y="6134100"/>
            <a:ext cx="4836319" cy="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1D40"/>
              </a:buClr>
              <a:buSzPts val="1050"/>
              <a:buNone/>
              <a:defRPr sz="1050">
                <a:solidFill>
                  <a:srgbClr val="8C1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4" type="body"/>
          </p:nvPr>
        </p:nvSpPr>
        <p:spPr>
          <a:xfrm>
            <a:off x="4095751" y="1411511"/>
            <a:ext cx="48363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1D40"/>
              </a:buClr>
              <a:buSzPts val="1500"/>
              <a:buNone/>
              <a:defRPr b="1" sz="1500">
                <a:solidFill>
                  <a:srgbClr val="8C1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C6670"/>
              </a:buClr>
              <a:buSzPts val="2400"/>
              <a:buFont typeface="Courier New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type="title"/>
          </p:nvPr>
        </p:nvSpPr>
        <p:spPr>
          <a:xfrm>
            <a:off x="190500" y="0"/>
            <a:ext cx="8705850" cy="933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rgbClr val="5C66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Slide">
  <p:cSld name="Ending Slid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125" y="2057400"/>
            <a:ext cx="7651750" cy="2535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">
  <p:cSld name="2 Colum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4712021" y="1589095"/>
            <a:ext cx="4127183" cy="4621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4196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A2E0"/>
              </a:buClr>
              <a:buSzPts val="3360"/>
              <a:buFont typeface="Arial"/>
              <a:buChar char="|"/>
              <a:defRPr b="1">
                <a:solidFill>
                  <a:srgbClr val="5C667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5C6670"/>
              </a:buClr>
              <a:buSzPts val="2100"/>
              <a:buFont typeface="Courier New"/>
              <a:buChar char="-"/>
              <a:defRPr sz="2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C6670"/>
              </a:buClr>
              <a:buSzPts val="2000"/>
              <a:buFont typeface="Arial"/>
              <a:buChar char="•"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292417" y="1589095"/>
            <a:ext cx="4136348" cy="4621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4196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A2E0"/>
              </a:buClr>
              <a:buSzPts val="3360"/>
              <a:buFont typeface="Arial"/>
              <a:buChar char="|"/>
              <a:defRPr b="1">
                <a:solidFill>
                  <a:srgbClr val="5C667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5C6670"/>
              </a:buClr>
              <a:buSzPts val="2100"/>
              <a:buFont typeface="Courier New"/>
              <a:buChar char="-"/>
              <a:defRPr sz="2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C6670"/>
              </a:buClr>
              <a:buSzPts val="2000"/>
              <a:buFont typeface="Arial"/>
              <a:buChar char="•"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type="title"/>
          </p:nvPr>
        </p:nvSpPr>
        <p:spPr>
          <a:xfrm>
            <a:off x="190500" y="0"/>
            <a:ext cx="8705850" cy="933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rgbClr val="5C66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160338" y="92075"/>
            <a:ext cx="7886700" cy="849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234950" y="1389063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7"/>
          <p:cNvSpPr/>
          <p:nvPr/>
        </p:nvSpPr>
        <p:spPr>
          <a:xfrm>
            <a:off x="0" y="1014413"/>
            <a:ext cx="9144000" cy="249237"/>
          </a:xfrm>
          <a:prstGeom prst="rect">
            <a:avLst/>
          </a:prstGeom>
          <a:gradFill>
            <a:gsLst>
              <a:gs pos="0">
                <a:srgbClr val="D8D8D8"/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oogle Shape;13;p17"/>
          <p:cNvGrpSpPr/>
          <p:nvPr/>
        </p:nvGrpSpPr>
        <p:grpSpPr>
          <a:xfrm>
            <a:off x="-4763" y="944563"/>
            <a:ext cx="9148763" cy="73025"/>
            <a:chOff x="-6350" y="925115"/>
            <a:chExt cx="12198350" cy="73152"/>
          </a:xfrm>
        </p:grpSpPr>
        <p:sp>
          <p:nvSpPr>
            <p:cNvPr id="14" name="Google Shape;14;p17"/>
            <p:cNvSpPr/>
            <p:nvPr/>
          </p:nvSpPr>
          <p:spPr>
            <a:xfrm>
              <a:off x="1" y="925115"/>
              <a:ext cx="12191999" cy="73152"/>
            </a:xfrm>
            <a:prstGeom prst="rect">
              <a:avLst/>
            </a:prstGeom>
            <a:solidFill>
              <a:srgbClr val="00A2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7"/>
            <p:cNvSpPr/>
            <p:nvPr/>
          </p:nvSpPr>
          <p:spPr>
            <a:xfrm>
              <a:off x="-6350" y="925115"/>
              <a:ext cx="899584" cy="73152"/>
            </a:xfrm>
            <a:prstGeom prst="rect">
              <a:avLst/>
            </a:prstGeom>
            <a:solidFill>
              <a:srgbClr val="FFC6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7"/>
            <p:cNvSpPr/>
            <p:nvPr/>
          </p:nvSpPr>
          <p:spPr>
            <a:xfrm>
              <a:off x="1805518" y="925115"/>
              <a:ext cx="971549" cy="73152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7"/>
            <p:cNvSpPr/>
            <p:nvPr/>
          </p:nvSpPr>
          <p:spPr>
            <a:xfrm>
              <a:off x="3687234" y="925115"/>
              <a:ext cx="971551" cy="73152"/>
            </a:xfrm>
            <a:prstGeom prst="rect">
              <a:avLst/>
            </a:prstGeom>
            <a:solidFill>
              <a:srgbClr val="FFC6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7"/>
            <p:cNvSpPr/>
            <p:nvPr/>
          </p:nvSpPr>
          <p:spPr>
            <a:xfrm>
              <a:off x="5571067" y="925115"/>
              <a:ext cx="973667" cy="73152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7"/>
            <p:cNvSpPr/>
            <p:nvPr/>
          </p:nvSpPr>
          <p:spPr>
            <a:xfrm>
              <a:off x="7452784" y="925115"/>
              <a:ext cx="973667" cy="73152"/>
            </a:xfrm>
            <a:prstGeom prst="rect">
              <a:avLst/>
            </a:prstGeom>
            <a:solidFill>
              <a:srgbClr val="FFC6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7"/>
            <p:cNvSpPr/>
            <p:nvPr/>
          </p:nvSpPr>
          <p:spPr>
            <a:xfrm>
              <a:off x="9338733" y="925115"/>
              <a:ext cx="971551" cy="73152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7"/>
            <p:cNvSpPr/>
            <p:nvPr/>
          </p:nvSpPr>
          <p:spPr>
            <a:xfrm>
              <a:off x="11220451" y="925115"/>
              <a:ext cx="971549" cy="73152"/>
            </a:xfrm>
            <a:prstGeom prst="rect">
              <a:avLst/>
            </a:prstGeom>
            <a:solidFill>
              <a:srgbClr val="FFC6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10" Type="http://schemas.openxmlformats.org/officeDocument/2006/relationships/image" Target="../media/image15.png"/><Relationship Id="rId9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8300" y="5483225"/>
            <a:ext cx="3486150" cy="115411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"/>
          <p:cNvSpPr txBox="1"/>
          <p:nvPr/>
        </p:nvSpPr>
        <p:spPr>
          <a:xfrm>
            <a:off x="692150" y="1960563"/>
            <a:ext cx="6076950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6670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5C6670"/>
                </a:solidFill>
              </a:rPr>
              <a:t>GUIs in Python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 txBox="1"/>
          <p:nvPr>
            <p:ph idx="1" type="body"/>
          </p:nvPr>
        </p:nvSpPr>
        <p:spPr>
          <a:xfrm>
            <a:off x="179388" y="1935163"/>
            <a:ext cx="3197475" cy="3465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7640" lvl="0" marL="16986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40"/>
              <a:buChar char="|"/>
            </a:pPr>
            <a:r>
              <a:rPr lang="en-US" sz="2200"/>
              <a:t>Images </a:t>
            </a:r>
            <a:endParaRPr/>
          </a:p>
          <a:p>
            <a:pPr indent="-204787" lvl="1" marL="547687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Tkinter only supports GIF, PGM, and PBM.</a:t>
            </a:r>
            <a:endParaRPr sz="1600"/>
          </a:p>
          <a:p>
            <a:pPr indent="-204787" lvl="1" marL="547687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To read JPGs you need to use the Python Imaging Library.</a:t>
            </a:r>
            <a:endParaRPr sz="2200"/>
          </a:p>
        </p:txBody>
      </p:sp>
      <p:sp>
        <p:nvSpPr>
          <p:cNvPr id="117" name="Google Shape;117;p10"/>
          <p:cNvSpPr txBox="1"/>
          <p:nvPr>
            <p:ph type="title"/>
          </p:nvPr>
        </p:nvSpPr>
        <p:spPr>
          <a:xfrm>
            <a:off x="190500" y="0"/>
            <a:ext cx="8705850" cy="933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 </a:t>
            </a:r>
            <a:endParaRPr/>
          </a:p>
        </p:txBody>
      </p:sp>
      <p:pic>
        <p:nvPicPr>
          <p:cNvPr descr="from tkinter import *&#10;&#10;root = Toplevel() &#10;root.title('PythonGuides')&#10;&#10;&#10;photo = PhotoImage(file='/Users/osburn/Desktop/smile.png')&#10;photo = photo.subsample(2)&#10;lbl = Label(root,image = photo)&#10;lbl.image = photo&#10;lbl.grid(column=0, row=3)&#10;&#10;mainloop()" id="118" name="Google Shape;11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3518" y="1935163"/>
            <a:ext cx="5138846" cy="3887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/>
          <p:nvPr>
            <p:ph idx="1" type="body"/>
          </p:nvPr>
        </p:nvSpPr>
        <p:spPr>
          <a:xfrm>
            <a:off x="179388" y="1935163"/>
            <a:ext cx="4056281" cy="3465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7640" lvl="0" marL="16986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40"/>
              <a:buChar char="|"/>
            </a:pPr>
            <a:r>
              <a:rPr lang="en-US" sz="2200"/>
              <a:t>E</a:t>
            </a:r>
            <a:r>
              <a:rPr lang="en-US" sz="2200"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vent driven </a:t>
            </a:r>
            <a:endParaRPr/>
          </a:p>
          <a:p>
            <a:pPr indent="-204787" lvl="1" marL="547687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600"/>
              <a:buChar char="-"/>
            </a:pPr>
            <a:r>
              <a:rPr lang="en-US" sz="1600"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A</a:t>
            </a:r>
            <a:r>
              <a:rPr lang="en-US" sz="1600"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 programming paradigm </a:t>
            </a:r>
            <a:r>
              <a:rPr lang="en-US" sz="1600"/>
              <a:t>where the flow of the program </a:t>
            </a:r>
            <a:r>
              <a:rPr lang="en-US" sz="1600">
                <a:solidFill>
                  <a:srgbClr val="3C4043"/>
                </a:solidFill>
                <a:highlight>
                  <a:srgbClr val="FFFFFF"/>
                </a:highlight>
              </a:rPr>
              <a:t>is driven by sensor outputs or user actions (aka events) - </a:t>
            </a:r>
            <a:r>
              <a:rPr lang="en-US" sz="1600"/>
              <a:t>Wikipedia</a:t>
            </a:r>
            <a:endParaRPr sz="1600"/>
          </a:p>
          <a:p>
            <a:pPr indent="-173979" lvl="1" marL="548613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Batch programming - </a:t>
            </a:r>
            <a:r>
              <a:rPr lang="en-US" sz="1600"/>
              <a:t>programming paradigm where the flow of events is determined completely by the programmer </a:t>
            </a:r>
            <a:r>
              <a:rPr lang="en-US" sz="1600">
                <a:solidFill>
                  <a:srgbClr val="3C4043"/>
                </a:solidFill>
                <a:highlight>
                  <a:schemeClr val="lt1"/>
                </a:highlight>
              </a:rPr>
              <a:t>- </a:t>
            </a:r>
            <a:r>
              <a:rPr lang="en-US" sz="1600"/>
              <a:t>Wikipedia</a:t>
            </a:r>
            <a:endParaRPr sz="1500"/>
          </a:p>
          <a:p>
            <a:pPr indent="-169863" lvl="0" marL="169863" rtl="0" algn="l">
              <a:lnSpc>
                <a:spcPct val="80000"/>
              </a:lnSpc>
              <a:spcBef>
                <a:spcPts val="2250"/>
              </a:spcBef>
              <a:spcAft>
                <a:spcPts val="0"/>
              </a:spcAft>
              <a:buSzPts val="264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125" name="Google Shape;125;p11"/>
          <p:cNvSpPr txBox="1"/>
          <p:nvPr>
            <p:ph type="title"/>
          </p:nvPr>
        </p:nvSpPr>
        <p:spPr>
          <a:xfrm>
            <a:off x="190500" y="0"/>
            <a:ext cx="8705850" cy="933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>
            <p:ph idx="1" type="body"/>
          </p:nvPr>
        </p:nvSpPr>
        <p:spPr>
          <a:xfrm>
            <a:off x="179388" y="1935163"/>
            <a:ext cx="3197475" cy="3465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7640" lvl="0" marL="16986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40"/>
              <a:buChar char="|"/>
            </a:pPr>
            <a:r>
              <a:rPr lang="en-US" sz="2200"/>
              <a:t>Mouse clicks </a:t>
            </a:r>
            <a:endParaRPr/>
          </a:p>
          <a:p>
            <a:pPr indent="-204787" lvl="1" marL="547688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Events.</a:t>
            </a:r>
            <a:endParaRPr/>
          </a:p>
          <a:p>
            <a:pPr indent="-204787" lvl="1" marL="547688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Bindings.</a:t>
            </a:r>
            <a:endParaRPr sz="1300"/>
          </a:p>
          <a:p>
            <a:pPr indent="-109537" lvl="2" marL="942004" rtl="0" algn="l">
              <a:lnSpc>
                <a:spcPct val="80000"/>
              </a:lnSpc>
              <a:spcBef>
                <a:spcPts val="825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69863" lvl="0" marL="169863" rtl="0" algn="l">
              <a:lnSpc>
                <a:spcPct val="80000"/>
              </a:lnSpc>
              <a:spcBef>
                <a:spcPts val="2250"/>
              </a:spcBef>
              <a:spcAft>
                <a:spcPts val="0"/>
              </a:spcAft>
              <a:buSzPts val="264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131" name="Google Shape;131;p12"/>
          <p:cNvSpPr txBox="1"/>
          <p:nvPr>
            <p:ph type="title"/>
          </p:nvPr>
        </p:nvSpPr>
        <p:spPr>
          <a:xfrm>
            <a:off x="190500" y="0"/>
            <a:ext cx="8705850" cy="933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</a:t>
            </a:r>
            <a:endParaRPr/>
          </a:p>
        </p:txBody>
      </p:sp>
      <p:pic>
        <p:nvPicPr>
          <p:cNvPr descr="#https://web.archive.org/web/20201111211515id_/https://effbot.org/tkinterbook/tkinter-events-and-bindings.htm&#10;from tkinter import *&#10;&#10;def button_pressed( event ):&#10;   var.set( &quot;Pressed at [ &quot; + str( event.x ) + &quot;, &quot; + str( event.y ) + &quot; ]&quot; )&#10;&#10;def button_released( event ):&#10;   var.set( &quot;Released at [ &quot; + str( event.x ) + &quot;, &quot; + str( event.y ) + &quot; ]&quot; )&#10;&#10;def enter_window( event ):&#10;   var.set( &quot;Mouse is in the window&quot; )&#10;&#10;def exit_window(  event ):&#10;   var.set( &quot;Mouse exited the window&quot; )&#10;&#10;&#10;&#10;root = Tk()&#10;root.title(&quot;Mouse Events&quot;)&#10;&#10;&#10;frame = Frame(root, width=300, height=300)&#10;frame.pack()&#10;&#10;var = StringVar()&#10;var.set(&quot;Mouse Events status will be displayed here.&quot;)&#10;label = Label(root, textvariable=var)&#10;label.pack(side=BOTTOM)&#10;&#10;frame.bind( &quot;&lt;Button-1&gt;&quot;, button_pressed )&#10;# Button 1 is the leftmost button, button 2 is the middle button (where available), &#10;#and button 3 the rightmost button.&#10;frame.bind( &quot;&lt;ButtonRelease-1&gt;&quot;, button_released ) #Button 1 was released.&#10;frame.bind( &quot;&lt;Enter&gt;&quot;, enter_window )#The mouse pointer entered the widget&#10;frame.bind( &quot;&lt;Leave&gt;&quot;, exit_window )#The mouse pointer exited the widget&#10;&#10;&#10; &#10;root.mainloop()" id="132" name="Google Shape;13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1993" y="1124607"/>
            <a:ext cx="6327436" cy="37979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medium confidence" id="133" name="Google Shape;13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8146" y="4714451"/>
            <a:ext cx="1736833" cy="2037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134" name="Google Shape;13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5034" y="4726992"/>
            <a:ext cx="1736833" cy="2025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/>
          <p:nvPr>
            <p:ph idx="1" type="body"/>
          </p:nvPr>
        </p:nvSpPr>
        <p:spPr>
          <a:xfrm>
            <a:off x="179388" y="1935163"/>
            <a:ext cx="3197475" cy="3465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7640" lvl="0" marL="16986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40"/>
              <a:buChar char="|"/>
            </a:pPr>
            <a:r>
              <a:rPr lang="en-US" sz="2200"/>
              <a:t>ListBoxes </a:t>
            </a:r>
            <a:endParaRPr/>
          </a:p>
          <a:p>
            <a:pPr indent="-204787" lvl="1" marL="547688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selectmode = multiple</a:t>
            </a:r>
            <a:endParaRPr sz="1600"/>
          </a:p>
          <a:p>
            <a:pPr indent="-204787" lvl="1" marL="547688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listbox.get(&lt;int&gt;)</a:t>
            </a:r>
            <a:endParaRPr sz="1600"/>
          </a:p>
          <a:p>
            <a:pPr indent="-217487" lvl="1" marL="547688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listbox.curselection()</a:t>
            </a:r>
            <a:endParaRPr sz="1600"/>
          </a:p>
          <a:p>
            <a:pPr indent="-109537" lvl="2" marL="942004" rtl="0" algn="l">
              <a:lnSpc>
                <a:spcPct val="80000"/>
              </a:lnSpc>
              <a:spcBef>
                <a:spcPts val="825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69863" lvl="0" marL="169863" rtl="0" algn="l">
              <a:lnSpc>
                <a:spcPct val="80000"/>
              </a:lnSpc>
              <a:spcBef>
                <a:spcPts val="2250"/>
              </a:spcBef>
              <a:spcAft>
                <a:spcPts val="0"/>
              </a:spcAft>
              <a:buSzPts val="264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140" name="Google Shape;140;p13"/>
          <p:cNvSpPr txBox="1"/>
          <p:nvPr>
            <p:ph type="title"/>
          </p:nvPr>
        </p:nvSpPr>
        <p:spPr>
          <a:xfrm>
            <a:off x="190500" y="0"/>
            <a:ext cx="8705850" cy="933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 </a:t>
            </a:r>
            <a:endParaRPr/>
          </a:p>
        </p:txBody>
      </p:sp>
      <p:pic>
        <p:nvPicPr>
          <p:cNvPr descr="from tkinter import * &#10;&#10;root = Tk()&#10;root.geometry(&quot;200x220&quot;)&#10;root.title(&quot;List Boxes&quot;)&#10;frame = Frame(root)&#10;frame.pack()&#10; &#10;label = Label(root,text = &quot;A list of Car Parts.&quot;)  &#10;label.pack()  &#10;   &#10;listbox = Listbox(root)   #Creats the Listbox widget&#10;listbox.insert(1,&quot;Breaks&quot;)  #adds items to the widget&#10;listbox.insert(2, &quot;Muffler&quot;)  &#10;listbox.insert(3, &quot;Tires&quot;)  &#10;listbox.insert(4, &quot;Windshield Wipers&quot;)&#10;listbox.insert(5, &quot;Head Lights&quot;)  &#10;listbox.pack()  &#10;&#10;&#10;root.mainloop()  " id="141" name="Google Shape;14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2669" y="2647349"/>
            <a:ext cx="6128940" cy="2924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idx="1" type="body"/>
          </p:nvPr>
        </p:nvSpPr>
        <p:spPr>
          <a:xfrm>
            <a:off x="179388" y="1935163"/>
            <a:ext cx="3197475" cy="3465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7640" lvl="0" marL="16986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40"/>
              <a:buChar char="|"/>
            </a:pPr>
            <a:r>
              <a:rPr lang="en-US" sz="2200"/>
              <a:t>DialogBoxes </a:t>
            </a:r>
            <a:endParaRPr/>
          </a:p>
          <a:p>
            <a:pPr indent="-109537" lvl="2" marL="942004" rtl="0" algn="l">
              <a:lnSpc>
                <a:spcPct val="80000"/>
              </a:lnSpc>
              <a:spcBef>
                <a:spcPts val="825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69863" lvl="0" marL="169863" rtl="0" algn="l">
              <a:lnSpc>
                <a:spcPct val="80000"/>
              </a:lnSpc>
              <a:spcBef>
                <a:spcPts val="2250"/>
              </a:spcBef>
              <a:spcAft>
                <a:spcPts val="0"/>
              </a:spcAft>
              <a:buSzPts val="264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147" name="Google Shape;147;p14"/>
          <p:cNvSpPr txBox="1"/>
          <p:nvPr>
            <p:ph type="title"/>
          </p:nvPr>
        </p:nvSpPr>
        <p:spPr>
          <a:xfrm>
            <a:off x="190500" y="0"/>
            <a:ext cx="8705850" cy="933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 </a:t>
            </a:r>
            <a:endParaRPr/>
          </a:p>
        </p:txBody>
      </p:sp>
      <p:pic>
        <p:nvPicPr>
          <p:cNvPr descr="from tkinter import *&#10;&#10;root = Tk()&#10;root.title('Dialog Boxes')&#10;root.geometry('300x200')&#10;&#10;&#10;def msg1():&#10;    messagebox.showinfo('information', 'Please call Support.')&#10;    messagebox.showerror('error', 'There was an error!')&#10;    messagebox.showwarning('warning', 'This is a warning')&#10;    messagebox.askquestion('Ask Question', 'Do you want to continue?')&#10;    messagebox.askokcancel('Ok Cancel', 'Are You sure?')&#10;    messagebox.askyesno('Yes|No', 'Do you want to proceed?')&#10;    messagebox.askretrycancel('retry', 'Failed! want to try again?')&#10;&#10;Button(root, text='Click Me', command=msg1).pack()&#10;&#10;root.mainloop()&#10;" id="148" name="Google Shape;14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4599" y="1157397"/>
            <a:ext cx="4521751" cy="42334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log box with a file folder and the words: Please call Support with OK button at the bottom. " id="149" name="Google Shape;14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108" y="2599063"/>
            <a:ext cx="1605017" cy="11343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log box with a file folder and the words: There was an error! with OK button at the bottom. " id="150" name="Google Shape;15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05371" y="2604799"/>
            <a:ext cx="1605017" cy="1122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log box with a file folder in front of a yellow triangle with an exclamation point in it and the words: This is a warning with OK button at the bottom. " id="151" name="Google Shape;15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4484" y="4188822"/>
            <a:ext cx="1583642" cy="11000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log box with a file folder and the question: Do you want to continue? with No and Yes buttons at the bottom. " id="152" name="Google Shape;15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05371" y="4166007"/>
            <a:ext cx="1605017" cy="11265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log box with a file folder and the question: Are you sure? with Cancel and OK buttons at the bottom. " id="153" name="Google Shape;153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05371" y="1108488"/>
            <a:ext cx="1605017" cy="112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log box with a file folder and the question: Do you want to proceed? with No and Yes buttons at the bottom. " id="154" name="Google Shape;154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0500" y="5647959"/>
            <a:ext cx="1638811" cy="112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log box with a file folder in front of a yellow triangle with an exclamation mark in it and the question: Failed want to try again? with Cancel and Retry buttons at the bottom. " id="155" name="Google Shape;155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51375" y="5654078"/>
            <a:ext cx="1638811" cy="1146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/>
          <p:nvPr>
            <p:ph type="title"/>
          </p:nvPr>
        </p:nvSpPr>
        <p:spPr>
          <a:xfrm>
            <a:off x="190500" y="0"/>
            <a:ext cx="8705850" cy="933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>
            <p:ph type="title"/>
          </p:nvPr>
        </p:nvSpPr>
        <p:spPr>
          <a:xfrm>
            <a:off x="190500" y="0"/>
            <a:ext cx="8705850" cy="933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58" name="Google Shape;58;p2"/>
          <p:cNvSpPr txBox="1"/>
          <p:nvPr/>
        </p:nvSpPr>
        <p:spPr>
          <a:xfrm>
            <a:off x="1008937" y="2334775"/>
            <a:ext cx="376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What is a GUI?</a:t>
            </a:r>
            <a:endParaRPr/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How does it relate to Python?</a:t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1091488" y="1987112"/>
            <a:ext cx="34206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667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5C6670"/>
                </a:solidFill>
                <a:latin typeface="Arial"/>
                <a:ea typeface="Arial"/>
                <a:cs typeface="Arial"/>
                <a:sym typeface="Arial"/>
              </a:rPr>
              <a:t>GUI </a:t>
            </a: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5205248" y="1987112"/>
            <a:ext cx="1533525" cy="1533525"/>
          </a:xfrm>
          <a:prstGeom prst="ellipse">
            <a:avLst/>
          </a:prstGeom>
          <a:solidFill>
            <a:srgbClr val="78BE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een circle with magnifying glass in the center." id="61" name="Google Shape;6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0523" y="2291912"/>
            <a:ext cx="900113" cy="900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idx="1" type="body"/>
          </p:nvPr>
        </p:nvSpPr>
        <p:spPr>
          <a:xfrm>
            <a:off x="179388" y="1935163"/>
            <a:ext cx="3697287" cy="3465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7640" lvl="0" marL="16986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40"/>
              <a:buChar char="|"/>
            </a:pPr>
            <a:r>
              <a:rPr lang="en-US" sz="2200"/>
              <a:t>What is a GUI?</a:t>
            </a:r>
            <a:endParaRPr/>
          </a:p>
          <a:p>
            <a:pPr indent="-204787" lvl="1" marL="547688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Graphical user interface.</a:t>
            </a:r>
            <a:endParaRPr/>
          </a:p>
          <a:p>
            <a:pPr indent="-204787" lvl="2" marL="942004" rtl="0" algn="l">
              <a:lnSpc>
                <a:spcPct val="80000"/>
              </a:lnSpc>
              <a:spcBef>
                <a:spcPts val="825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Using </a:t>
            </a:r>
            <a:r>
              <a:rPr lang="en-US" sz="1400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Spyder</a:t>
            </a:r>
            <a:r>
              <a:rPr lang="en-US" sz="1400"/>
              <a:t>.</a:t>
            </a:r>
            <a:endParaRPr/>
          </a:p>
          <a:p>
            <a:pPr indent="-204787" lvl="1" marL="547688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I</a:t>
            </a:r>
            <a:r>
              <a:rPr lang="en-US" sz="1600"/>
              <a:t>mport tkinter.</a:t>
            </a:r>
            <a:endParaRPr sz="1600"/>
          </a:p>
          <a:p>
            <a:pPr indent="-204787" lvl="1" marL="547688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Widget that allows you to create windows.</a:t>
            </a:r>
            <a:endParaRPr/>
          </a:p>
          <a:p>
            <a:pPr indent="-204787" lvl="2" marL="942004" rtl="0" algn="l">
              <a:lnSpc>
                <a:spcPct val="80000"/>
              </a:lnSpc>
              <a:spcBef>
                <a:spcPts val="825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Text label.</a:t>
            </a:r>
            <a:endParaRPr/>
          </a:p>
          <a:p>
            <a:pPr indent="-204787" lvl="2" marL="942004" rtl="0" algn="l">
              <a:lnSpc>
                <a:spcPct val="80000"/>
              </a:lnSpc>
              <a:spcBef>
                <a:spcPts val="825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Button.</a:t>
            </a:r>
            <a:endParaRPr/>
          </a:p>
          <a:p>
            <a:pPr indent="-204787" lvl="2" marL="942004" rtl="0" algn="l">
              <a:lnSpc>
                <a:spcPct val="80000"/>
              </a:lnSpc>
              <a:spcBef>
                <a:spcPts val="825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Drop-down menu.</a:t>
            </a:r>
            <a:endParaRPr/>
          </a:p>
          <a:p>
            <a:pPr indent="-204787" lvl="2" marL="942004" rtl="0" algn="l">
              <a:lnSpc>
                <a:spcPct val="80000"/>
              </a:lnSpc>
              <a:spcBef>
                <a:spcPts val="825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Scroll bar.</a:t>
            </a:r>
            <a:endParaRPr/>
          </a:p>
          <a:p>
            <a:pPr indent="-204787" lvl="2" marL="942004" rtl="0" algn="l">
              <a:lnSpc>
                <a:spcPct val="80000"/>
              </a:lnSpc>
              <a:spcBef>
                <a:spcPts val="825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E</a:t>
            </a:r>
            <a:r>
              <a:rPr lang="en-US" sz="1400"/>
              <a:t>tc.</a:t>
            </a:r>
            <a:endParaRPr/>
          </a:p>
          <a:p>
            <a:pPr indent="-109537" lvl="1" marL="547688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</p:txBody>
      </p:sp>
      <p:sp>
        <p:nvSpPr>
          <p:cNvPr id="67" name="Google Shape;67;p3"/>
          <p:cNvSpPr txBox="1"/>
          <p:nvPr>
            <p:ph type="title"/>
          </p:nvPr>
        </p:nvSpPr>
        <p:spPr>
          <a:xfrm>
            <a:off x="190500" y="0"/>
            <a:ext cx="8705850" cy="933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</a:t>
            </a:r>
            <a:endParaRPr/>
          </a:p>
        </p:txBody>
      </p:sp>
      <p:pic>
        <p:nvPicPr>
          <p:cNvPr descr="A screenshot of a computer&#10;&#10;from tkinter import *&#10;root = Tk() # Create the root window where all widgets go&#10;# Set the size of the window&#10;root.geometry(&quot;700x350&quot;)&#10;root.title('Welcome!') #Displays the text at the top of the container.&#10;label1 = Label(root, text=&quot;Welcome to GUI's in Python!&quot;) # Create a label with words&#10;label2 = Label(root, text = &quot;Python is Amazing!!!&quot;, font=(&quot;Helvetica&quot;, 14)) #Set font and size&#10;label1.config(fg= &quot;green&quot;) #Set text color&#10;label1.pack() # Put the label into the window&#10;label2.pack()&#10;root.mainloop() # Start the event loop " id="68" name="Google Shape;6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5532" y="1497012"/>
            <a:ext cx="5432904" cy="38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/>
          <p:nvPr>
            <p:ph idx="1" type="body"/>
          </p:nvPr>
        </p:nvSpPr>
        <p:spPr>
          <a:xfrm>
            <a:off x="179388" y="1935163"/>
            <a:ext cx="3197475" cy="3465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7640" lvl="0" marL="16986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40"/>
              <a:buChar char="|"/>
            </a:pPr>
            <a:r>
              <a:rPr lang="en-US" sz="2200"/>
              <a:t>Labels </a:t>
            </a:r>
            <a:endParaRPr/>
          </a:p>
          <a:p>
            <a:pPr indent="-204787" lvl="1" marL="547688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Font.</a:t>
            </a:r>
            <a:endParaRPr sz="1600"/>
          </a:p>
          <a:p>
            <a:pPr indent="-223837" lvl="2" marL="942003" rtl="0" algn="l">
              <a:lnSpc>
                <a:spcPct val="80000"/>
              </a:lnSpc>
              <a:spcBef>
                <a:spcPts val="825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Name</a:t>
            </a:r>
            <a:endParaRPr sz="1600">
              <a:extLst>
                <a:ext uri="http://customooxmlschemas.google.com/">
                  <go:slidesCustomData xmlns:go="http://customooxmlschemas.google.com/" textRoundtripDataId="2"/>
                </a:ext>
              </a:extLst>
            </a:endParaRPr>
          </a:p>
          <a:p>
            <a:pPr indent="-223837" lvl="2" marL="942004" rtl="0" algn="l">
              <a:lnSpc>
                <a:spcPct val="80000"/>
              </a:lnSpc>
              <a:spcBef>
                <a:spcPts val="825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Size</a:t>
            </a:r>
            <a:endParaRPr sz="1600"/>
          </a:p>
          <a:p>
            <a:pPr indent="-211137" lvl="2" marL="942004" rtl="0" algn="l">
              <a:lnSpc>
                <a:spcPct val="80000"/>
              </a:lnSpc>
              <a:spcBef>
                <a:spcPts val="825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Color.</a:t>
            </a:r>
            <a:endParaRPr sz="1600"/>
          </a:p>
          <a:p>
            <a:pPr indent="-169863" lvl="0" marL="169863" rtl="0" algn="l">
              <a:lnSpc>
                <a:spcPct val="80000"/>
              </a:lnSpc>
              <a:spcBef>
                <a:spcPts val="2250"/>
              </a:spcBef>
              <a:spcAft>
                <a:spcPts val="0"/>
              </a:spcAft>
              <a:buSzPts val="264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74" name="Google Shape;74;p4"/>
          <p:cNvSpPr txBox="1"/>
          <p:nvPr>
            <p:ph type="title"/>
          </p:nvPr>
        </p:nvSpPr>
        <p:spPr>
          <a:xfrm>
            <a:off x="190500" y="0"/>
            <a:ext cx="8705850" cy="933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 </a:t>
            </a:r>
            <a:endParaRPr/>
          </a:p>
        </p:txBody>
      </p:sp>
      <p:pic>
        <p:nvPicPr>
          <p:cNvPr descr="from tkinter import *&#10;root = Tk() # Create the root window where all widgets go&#10;# Set the size of the window&#10;root.geometry(&quot;700x350&quot;)&#10;root.title('Welcome!') #Displays the text at the top of the container.&#10;label1 = Label(root, text=&quot;Welcome to GUI's in Python!&quot;) # Create a label with words&#10;label2 = Label(root, text = &quot;Python is Amazing!!!&quot;, font=(&quot;Helvetica&quot;, 14)) #Set font and size&#10;label1.config(fg= &quot;green&quot;) #Set text color&#10;label1.pack() # Put the label into the window&#10;label2.pack()&#10;root.mainloop() # Start the event loop " id="75" name="Google Shape;7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6863" y="1662030"/>
            <a:ext cx="5726244" cy="492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/>
          <p:nvPr>
            <p:ph idx="1" type="body"/>
          </p:nvPr>
        </p:nvSpPr>
        <p:spPr>
          <a:xfrm>
            <a:off x="179388" y="1935163"/>
            <a:ext cx="3197475" cy="3465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7640" lvl="0" marL="16986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40"/>
              <a:buChar char="|"/>
            </a:pPr>
            <a:r>
              <a:rPr lang="en-US" sz="2200"/>
              <a:t>Buttons </a:t>
            </a:r>
            <a:endParaRPr/>
          </a:p>
          <a:p>
            <a:pPr indent="-204787" lvl="1" marL="547688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Font.</a:t>
            </a:r>
            <a:endParaRPr sz="1600"/>
          </a:p>
          <a:p>
            <a:pPr indent="-223837" lvl="2" marL="942004" rtl="0" algn="l">
              <a:lnSpc>
                <a:spcPct val="80000"/>
              </a:lnSpc>
              <a:spcBef>
                <a:spcPts val="825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Name, size.</a:t>
            </a:r>
            <a:endParaRPr sz="1600"/>
          </a:p>
          <a:p>
            <a:pPr indent="-217487" lvl="1" marL="547688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Position.</a:t>
            </a:r>
            <a:endParaRPr sz="1600"/>
          </a:p>
          <a:p>
            <a:pPr indent="-217487" lvl="1" marL="547688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Color.</a:t>
            </a:r>
            <a:endParaRPr sz="1600"/>
          </a:p>
          <a:p>
            <a:pPr indent="-217487" lvl="1" marL="547688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Actions</a:t>
            </a:r>
            <a:endParaRPr sz="1600"/>
          </a:p>
          <a:p>
            <a:pPr indent="-109537" lvl="2" marL="942004" rtl="0" algn="l">
              <a:lnSpc>
                <a:spcPct val="80000"/>
              </a:lnSpc>
              <a:spcBef>
                <a:spcPts val="825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69863" lvl="0" marL="169863" rtl="0" algn="l">
              <a:lnSpc>
                <a:spcPct val="80000"/>
              </a:lnSpc>
              <a:spcBef>
                <a:spcPts val="2250"/>
              </a:spcBef>
              <a:spcAft>
                <a:spcPts val="0"/>
              </a:spcAft>
              <a:buSzPts val="264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81" name="Google Shape;81;p5"/>
          <p:cNvSpPr txBox="1"/>
          <p:nvPr>
            <p:ph type="title"/>
          </p:nvPr>
        </p:nvSpPr>
        <p:spPr>
          <a:xfrm>
            <a:off x="190500" y="0"/>
            <a:ext cx="8705850" cy="933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 </a:t>
            </a:r>
            <a:endParaRPr/>
          </a:p>
        </p:txBody>
      </p:sp>
      <p:pic>
        <p:nvPicPr>
          <p:cNvPr descr="root = Tk()#Create the root window where all widgets go&#10;root.geometry(&quot;400x150&quot;)# Set the size of the window&#10;root.title('Buttons')  &#10;&#10;def write_message(): #Message for second Button&#10;    print(&quot;Welcome to Python!&quot;)&#10;def quit(): #Exit the window&#10;       root.destroy()&#10;&#10;&#10;#Creates the button object with red text&#10;button = Button(root, &#10;                text=&quot;QUIT&quot;, &#10;                fg=&quot;red&quot;,&#10;                command=root.quit)&#10;button.pack(side=LEFT)&#10;#Creates a second button object that displays a message in console &#10;message = Button(root,&#10;                 text=&quot;Welcome Message&quot;,&#10;                 fg=&quot;pink&quot;,&#10;                 command=write_message)&#10;message.pack(side=RIGHT)&#10;&#10;button3 = Button(root, &#10;                 text=&quot;Top&quot;, &#10;                 fg= &quot;green&quot;)&#10;button3.pack(side=TOP)&#10;&#10;button4 = Button(root, &#10;                 text=&quot;Bottom&quot;, &#10;                 fg= &quot;blue&quot;)&#10;button4.pack(side=BOTTOM)&#10;root.mainloop()" id="82" name="Google Shape;8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0023" y="1167585"/>
            <a:ext cx="4362699" cy="560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"/>
          <p:cNvSpPr txBox="1"/>
          <p:nvPr>
            <p:ph idx="1" type="body"/>
          </p:nvPr>
        </p:nvSpPr>
        <p:spPr>
          <a:xfrm>
            <a:off x="179388" y="1935163"/>
            <a:ext cx="3197475" cy="3465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7640" lvl="0" marL="16986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40"/>
              <a:buChar char="|"/>
            </a:pPr>
            <a:r>
              <a:rPr lang="en-US" sz="2200"/>
              <a:t>TextBox </a:t>
            </a:r>
            <a:endParaRPr/>
          </a:p>
          <a:p>
            <a:pPr indent="-109537" lvl="1" marL="547688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69863" lvl="0" marL="169863" rtl="0" algn="l">
              <a:lnSpc>
                <a:spcPct val="80000"/>
              </a:lnSpc>
              <a:spcBef>
                <a:spcPts val="2250"/>
              </a:spcBef>
              <a:spcAft>
                <a:spcPts val="0"/>
              </a:spcAft>
              <a:buSzPts val="264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88" name="Google Shape;88;p6"/>
          <p:cNvSpPr txBox="1"/>
          <p:nvPr>
            <p:ph type="title"/>
          </p:nvPr>
        </p:nvSpPr>
        <p:spPr>
          <a:xfrm>
            <a:off x="190500" y="0"/>
            <a:ext cx="8705850" cy="933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 </a:t>
            </a:r>
            <a:endParaRPr/>
          </a:p>
        </p:txBody>
      </p:sp>
      <p:pic>
        <p:nvPicPr>
          <p:cNvPr descr="root = Tk()&#10;root.geometry(&quot;300x300&quot;) &#10;root.title('TextBoxes')  &#10;&#10;def insertText():&#10;    user_input=textField1.get(&quot;1.0&quot;,END)  # read from one text box t1&#10;    textField2.insert(END, user_input) # Add to another text box t2&#10;&#10;    &#10;user_input = StringVar() #Declares a string variable.&#10;&#10;label1 = Label(root,  text='Enter Your Name', width=15 )  # Creates a label&#10;label1.grid(row=1,column=1) #location on the window&#10;&#10;textField1 = Text(root,  height=1, width=16,bg='yellow') # Create a  textbox&#10;textField1.grid(row=1,column=2) #location on the window&#10;&#10;&#10;b1 = Button(root, text='Update', width=10,bg='red',command=lambda: insertText()) # Creates a button&#10;b1.grid(row=2,column=2) #location on the window&#10;&#10;textField2 = Text(root, height=1, width=15, bg='pink' ) # added one textbox to read &#10;textField2.grid(row=3,column=2) #location on the window&#10;&#10;&#10;root.mainloop()" id="89" name="Google Shape;8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3655" y="1098902"/>
            <a:ext cx="5292488" cy="550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 txBox="1"/>
          <p:nvPr>
            <p:ph idx="1" type="body"/>
          </p:nvPr>
        </p:nvSpPr>
        <p:spPr>
          <a:xfrm>
            <a:off x="179388" y="1935163"/>
            <a:ext cx="3197475" cy="3465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7640" lvl="0" marL="16986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40"/>
              <a:buChar char="|"/>
            </a:pPr>
            <a:r>
              <a:rPr lang="en-US" sz="2200"/>
              <a:t>Layouts </a:t>
            </a:r>
            <a:endParaRPr/>
          </a:p>
          <a:p>
            <a:pPr indent="-204787" lvl="1" marL="547688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Fill.</a:t>
            </a:r>
            <a:endParaRPr/>
          </a:p>
          <a:p>
            <a:pPr indent="-204787" lvl="1" marL="547688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Padding.</a:t>
            </a:r>
            <a:endParaRPr/>
          </a:p>
          <a:p>
            <a:pPr indent="-204787" lvl="2" marL="942004" rtl="0" algn="l">
              <a:lnSpc>
                <a:spcPct val="80000"/>
              </a:lnSpc>
              <a:spcBef>
                <a:spcPts val="825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padx = horizontally.</a:t>
            </a:r>
            <a:endParaRPr/>
          </a:p>
          <a:p>
            <a:pPr indent="-204787" lvl="2" marL="942004" rtl="0" algn="l">
              <a:lnSpc>
                <a:spcPct val="80000"/>
              </a:lnSpc>
              <a:spcBef>
                <a:spcPts val="825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pady = vertically.</a:t>
            </a:r>
            <a:endParaRPr/>
          </a:p>
          <a:p>
            <a:pPr indent="-204787" lvl="1" marL="547688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300"/>
              <a:buChar char="-"/>
            </a:pPr>
            <a:r>
              <a:rPr lang="en-US" sz="1300"/>
              <a:t>Side by side.</a:t>
            </a:r>
            <a:endParaRPr/>
          </a:p>
          <a:p>
            <a:pPr indent="-204787" lvl="1" marL="547688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300"/>
              <a:buChar char="-"/>
            </a:pPr>
            <a:r>
              <a:rPr lang="en-US" sz="1300"/>
              <a:t>Grid.</a:t>
            </a:r>
            <a:endParaRPr/>
          </a:p>
          <a:p>
            <a:pPr indent="-109537" lvl="2" marL="942004" rtl="0" algn="l">
              <a:lnSpc>
                <a:spcPct val="80000"/>
              </a:lnSpc>
              <a:spcBef>
                <a:spcPts val="825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69863" lvl="0" marL="169863" rtl="0" algn="l">
              <a:lnSpc>
                <a:spcPct val="80000"/>
              </a:lnSpc>
              <a:spcBef>
                <a:spcPts val="2250"/>
              </a:spcBef>
              <a:spcAft>
                <a:spcPts val="0"/>
              </a:spcAft>
              <a:buSzPts val="264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95" name="Google Shape;95;p7"/>
          <p:cNvSpPr txBox="1"/>
          <p:nvPr>
            <p:ph type="title"/>
          </p:nvPr>
        </p:nvSpPr>
        <p:spPr>
          <a:xfrm>
            <a:off x="190500" y="0"/>
            <a:ext cx="8705850" cy="933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 </a:t>
            </a:r>
            <a:endParaRPr/>
          </a:p>
        </p:txBody>
      </p:sp>
      <p:pic>
        <p:nvPicPr>
          <p:cNvPr descr="from tkinter import *&#10;&#10;root = Tk()&#10;root.geometry(&quot;300x600&quot;) &#10;root.title('Layouts')  &#10;&#10;&#10;&#10;label1 = Label(root, text=&quot;Welcome&quot;, bg=&quot;red&quot;, fg=&quot;white&quot;)&#10;label1.pack()&#10;label2 = Label(root, text=&quot;TO&quot;, bg=&quot;green&quot;, fg=&quot;black&quot;)&#10;label2.pack()&#10;label3 = Label(root, text=&quot;Python&quot;, bg=&quot;blue&quot;, fg=&quot;white&quot;)&#10;label3.pack()&#10;label4 = Label(root, text=&quot;&quot;)&#10;label4.pack()&#10;label1 = Label(root, text=&quot;Welcome&quot;, bg=&quot;red&quot;, fg=&quot;white&quot;)&#10;label1.pack(fill=X)&#10;label2 = Label(root, text=&quot;TO&quot;, bg=&quot;green&quot;, fg=&quot;black&quot;)&#10;label2.pack(fill=X)&#10;label3 = Label(root, text=&quot;Python&quot;, bg=&quot;blue&quot;, fg=&quot;white&quot;)&#10;label3.pack(fill=X)&#10;label4 = Label(root, text=&quot;&quot;)&#10;label4.pack()&#10;&#10;label1 = Label(root, text=&quot;Welcome&quot;, bg=&quot;red&quot;, fg=&quot;white&quot;)&#10;label1.pack(fill=X,  padx=15)&#10;label2 = Label(root, text=&quot;To&quot;, bg=&quot;green&quot;, fg=&quot;black&quot;)&#10;label2.pack(fill=X, padx=15)&#10;label3 = Label(root, text=&quot;Python&quot;, bg=&quot;blue&quot;, fg=&quot;white&quot;)&#10;label3.pack(fill=X, padx=15)&#10;label4 = Label(root, text=&quot;&quot;)&#10;label4.pack()&#10;&#10;label1 = Label(root, text=&quot;Welcome&quot;, bg=&quot;red&quot;, fg=&quot;white&quot;)&#10;label1.pack(fill=X,  pady=15)&#10;label2 = Label(root, text=&quot;To&quot;, bg=&quot;green&quot;, fg=&quot;black&quot;)&#10;label2.pack(fill=X, pady=15)&#10;label3 = Label(root, text=&quot;Python&quot;, bg=&quot;blue&quot;, fg=&quot;white&quot;)&#10;label3.pack(fill=X, pady=15)&#10;label4 = Label(root, text=&quot;&quot;)&#10;label4.pack()&#10;&#10;&#10;label1 = Label(root, text=&quot;Welcome&quot;, bg=&quot;red&quot;, fg=&quot;white&quot;)&#10;label1.pack(fill=X,  pady=15, side=LEFT)&#10;label2 = Label(root, text=&quot;To&quot;, bg=&quot;green&quot;, fg=&quot;black&quot;)&#10;label2.pack(fill=X, pady=15, side=LEFT)&#10;label3 = Label(root, text=&quot;Python&quot;, bg=&quot;blue&quot;, fg=&quot;white&quot;)&#10;label3.pack(fill=X, pady=15, side=RIGHT)&#10;label4 = Label(root, text=&quot;&quot;)&#10;label4.pack()&#10;&#10;#label1 = Label(root, text=&quot;Welcome&quot;, bg=&quot;red&quot;, fg=&quot;white&quot;).grid(row=1, column=0)&#10;#label2 = Label(root, text=&quot;To&quot;, bg=&quot;green&quot;, fg=&quot;black&quot;).grid(row=1, column=1)&#10;#label3 = Label(root, text=&quot;Python&quot;, bg=&quot;blue&quot;, fg=&quot;white&quot;).grid(row=1, column=2)&#10;&#10;&#10;mainloop()" id="96" name="Google Shape;9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8615" y="1061544"/>
            <a:ext cx="5438242" cy="5691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97" name="Google Shape;9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1268" y="6109330"/>
            <a:ext cx="1898650" cy="4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idx="1" type="body"/>
          </p:nvPr>
        </p:nvSpPr>
        <p:spPr>
          <a:xfrm>
            <a:off x="179388" y="1935163"/>
            <a:ext cx="3197475" cy="3465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7640" lvl="0" marL="16986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40"/>
              <a:buChar char="|"/>
            </a:pPr>
            <a:r>
              <a:rPr lang="en-US" sz="2200"/>
              <a:t>Frames </a:t>
            </a:r>
            <a:endParaRPr/>
          </a:p>
          <a:p>
            <a:pPr indent="-204787" lvl="1" marL="547688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Locations.</a:t>
            </a:r>
            <a:endParaRPr/>
          </a:p>
          <a:p>
            <a:pPr indent="-204787" lvl="1" marL="547688" rtl="0" algn="l">
              <a:lnSpc>
                <a:spcPct val="80000"/>
              </a:lnSpc>
              <a:spcBef>
                <a:spcPts val="95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Label frame.</a:t>
            </a:r>
            <a:endParaRPr sz="1300"/>
          </a:p>
          <a:p>
            <a:pPr indent="-109537" lvl="2" marL="942004" rtl="0" algn="l">
              <a:lnSpc>
                <a:spcPct val="80000"/>
              </a:lnSpc>
              <a:spcBef>
                <a:spcPts val="825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69863" lvl="0" marL="169863" rtl="0" algn="l">
              <a:lnSpc>
                <a:spcPct val="80000"/>
              </a:lnSpc>
              <a:spcBef>
                <a:spcPts val="2250"/>
              </a:spcBef>
              <a:spcAft>
                <a:spcPts val="0"/>
              </a:spcAft>
              <a:buSzPts val="264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103" name="Google Shape;103;p8"/>
          <p:cNvSpPr txBox="1"/>
          <p:nvPr>
            <p:ph type="title"/>
          </p:nvPr>
        </p:nvSpPr>
        <p:spPr>
          <a:xfrm>
            <a:off x="190500" y="0"/>
            <a:ext cx="8705850" cy="933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 </a:t>
            </a:r>
            <a:endParaRPr/>
          </a:p>
        </p:txBody>
      </p:sp>
      <p:pic>
        <p:nvPicPr>
          <p:cNvPr descr="from tkinter import *&#10;&#10;root = Tk()&#10;root.geometry(&quot;400x300&quot;) &#10;root.title('Frames')  &#10;&#10;#Builds the frame&#10;frame = Frame(root)&#10;frame.pack()&#10;&#10;#Setup the different Frame sides&#10;leftframe = Frame(root)&#10;leftframe.pack(side=LEFT)&#10;rightframe = Frame(root)&#10;rightframe.pack(side=RIGHT)&#10;topframe = Frame(root)&#10;topframe.pack(side = TOP)&#10;bottomframe = Frame(root)&#10;bottomframe.pack(side = BOTTOM)&#10;&#10;&#10;#Assigning the buttons to the different locations&#10;button1 = Button(topframe, text=&quot;Button 1&quot;)&#10;button1.pack(side=LEFT)&#10;&#10;button2 = Button(bottomframe, text=&quot;Button 2&quot;)&#10;button2.pack(side=RIGHT)&#10;&#10;button3 = Button(rightframe, text=&quot;Button 3&quot;)&#10;button3.pack(side=LEFT)&#10;&#10;button4 = Button(leftframe, text=&quot;Button 4&quot;,)&#10;button4.pack(side=RIGHT)&#10;&#10;#Creates a Labeld Frame&#10;labelFrame = LabelFrame(root, text=&quot;Fruit&quot;)&#10;label1 = Label(labelFrame, text=&quot;Apples&quot;)&#10;label1.grid(row=0, column=0)&#10;label2 = Label(labelFrame, text=&quot;Oranges&quot;)&#10;label2.grid(row=1, column=0)&#10;label2 = Label(labelFrame, text=&quot;Bannanas&quot;)&#10;label2.grid(row=2, column=0)&#10;label2 = Label(labelFrame, text=&quot;Strawberries&quot;)&#10;label2.grid(row=3, column=0)&#10;#To display the frame&#10;labelFrame.pack(padx=5, pady=5, ipadx=5, ipady=5)&#10;&#10;mainloop()&#10;" id="104" name="Google Shape;1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5366" y="1365543"/>
            <a:ext cx="6400984" cy="51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/>
          <p:nvPr>
            <p:ph idx="1" type="body"/>
          </p:nvPr>
        </p:nvSpPr>
        <p:spPr>
          <a:xfrm>
            <a:off x="179388" y="1935163"/>
            <a:ext cx="3197475" cy="3465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7640" lvl="0" marL="16986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40"/>
              <a:buChar char="|"/>
            </a:pPr>
            <a:r>
              <a:rPr lang="en-US" sz="2200"/>
              <a:t>Menus </a:t>
            </a:r>
            <a:endParaRPr/>
          </a:p>
          <a:p>
            <a:pPr indent="0" lvl="2" marL="737216" rtl="0" algn="l">
              <a:lnSpc>
                <a:spcPct val="80000"/>
              </a:lnSpc>
              <a:spcBef>
                <a:spcPts val="825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69863" lvl="0" marL="169863" rtl="0" algn="l">
              <a:lnSpc>
                <a:spcPct val="80000"/>
              </a:lnSpc>
              <a:spcBef>
                <a:spcPts val="2250"/>
              </a:spcBef>
              <a:spcAft>
                <a:spcPts val="0"/>
              </a:spcAft>
              <a:buSzPts val="264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110" name="Google Shape;110;p9"/>
          <p:cNvSpPr txBox="1"/>
          <p:nvPr>
            <p:ph type="title"/>
          </p:nvPr>
        </p:nvSpPr>
        <p:spPr>
          <a:xfrm>
            <a:off x="190500" y="0"/>
            <a:ext cx="8705850" cy="933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 </a:t>
            </a:r>
            <a:endParaRPr/>
          </a:p>
        </p:txBody>
      </p:sp>
      <p:pic>
        <p:nvPicPr>
          <p:cNvPr descr="from tkinter import *&#10;&#10;root = Tk()&#10;root.geometry(&quot;400x300&quot;) &#10;root.title('Menu')  &#10;&#10;# Creating Menubar&#10;menubar = Menu(root)&#10;  &#10;# Adding File Menu and commands&#10;file = Menu(menubar, tearoff = 0)&#10;menubar.add_cascade(label ='File', menu = file)&#10;file.add_command(label ='New File', command = None)&#10;file.add_command(label ='Open...', command = None)&#10;file.add_command(label ='Save', command = None)&#10;file.add_separator()&#10;file.add_command(label ='Exit', command = root.destroy)&#10;&#10;# Adding Help Menu&#10;helpInfo = Menu(menubar, tearoff = 0)&#10;menubar.add_cascade(label ='Contact Help', menu = helpInfo)&#10;helpInfo.add_command(label ='Help Lessons', command = None)&#10;helpInfo.add_separator()&#10;helpInfo.add_command(label ='About', command = None)&#10;&#10;# display Menu&#10;root.config(menu = menubar)&#10;mainloop()" id="111" name="Google Shape;11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7688" y="1937791"/>
            <a:ext cx="6768662" cy="4190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2016-12-13T22:43:21Z</dcterms:created>
  <dc:creator>Ron Carranza</dc:creator>
</cp:coreProperties>
</file>